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slides/slide24.xml" ContentType="application/vnd.openxmlformats-officedocument.presentationml.slide+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9"/>
  </p:notesMasterIdLst>
  <p:handoutMasterIdLst>
    <p:handoutMasterId r:id="rId60"/>
  </p:handoutMasterIdLst>
  <p:sldIdLst>
    <p:sldId id="311" r:id="rId35"/>
    <p:sldId id="414" r:id="rId36"/>
    <p:sldId id="415" r:id="rId37"/>
    <p:sldId id="416" r:id="rId38"/>
    <p:sldId id="417" r:id="rId39"/>
    <p:sldId id="418" r:id="rId40"/>
    <p:sldId id="419" r:id="rId41"/>
    <p:sldId id="420" r:id="rId42"/>
    <p:sldId id="421" r:id="rId43"/>
    <p:sldId id="422" r:id="rId44"/>
    <p:sldId id="515" r:id="rId45"/>
    <p:sldId id="516" r:id="rId46"/>
    <p:sldId id="517" r:id="rId47"/>
    <p:sldId id="518" r:id="rId48"/>
    <p:sldId id="519" r:id="rId49"/>
    <p:sldId id="425" r:id="rId50"/>
    <p:sldId id="514" r:id="rId51"/>
    <p:sldId id="470" r:id="rId52"/>
    <p:sldId id="472" r:id="rId53"/>
    <p:sldId id="473" r:id="rId54"/>
    <p:sldId id="511" r:id="rId55"/>
    <p:sldId id="513" r:id="rId56"/>
    <p:sldId id="451" r:id="rId57"/>
    <p:sldId id="424" r:id="rId58"/>
  </p:sldIdLst>
  <p:sldSz cx="9906000" cy="6858000" type="A4"/>
  <p:notesSz cx="6797675" cy="9874250"/>
  <p:custDataLst>
    <p:tags r:id="rId61"/>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395"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tags" Target="tags/tag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11/11/2016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16</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23</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p14="http://schemas.microsoft.com/office/powerpoint/2010/main" xmlns=""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 xmlns:p14="http://schemas.microsoft.com/office/powerpoint/2010/main"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11/11/2016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11/11/2016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5" Type="http://schemas.openxmlformats.org/officeDocument/2006/relationships/image" Target="../media/image63.png"/><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4" Type="http://schemas.openxmlformats.org/officeDocument/2006/relationships/oleObject" Target="../embeddings/oleObject245.bin"/></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–Virtual Private Cloud</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Amazon – Virtual Private Cloud  </a:t>
            </a:r>
          </a:p>
        </p:txBody>
      </p:sp>
      <p:pic>
        <p:nvPicPr>
          <p:cNvPr id="10" name="Picture 9" descr="VPC.png"/>
          <p:cNvPicPr>
            <a:picLocks noChangeAspect="1"/>
          </p:cNvPicPr>
          <p:nvPr/>
        </p:nvPicPr>
        <p:blipFill>
          <a:blip r:embed="rId5" cstate="print"/>
          <a:stretch>
            <a:fillRect/>
          </a:stretch>
        </p:blipFill>
        <p:spPr>
          <a:xfrm>
            <a:off x="3689350" y="2749550"/>
            <a:ext cx="1714500" cy="1714500"/>
          </a:xfrm>
          <a:prstGeom prst="rect">
            <a:avLst/>
          </a:prstGeom>
        </p:spPr>
      </p:pic>
      <p:sp>
        <p:nvSpPr>
          <p:cNvPr id="12" name="Flowchart: Alternate Process 11"/>
          <p:cNvSpPr/>
          <p:nvPr/>
        </p:nvSpPr>
        <p:spPr>
          <a:xfrm>
            <a:off x="1244600" y="1955800"/>
            <a:ext cx="1270000" cy="1028700"/>
          </a:xfrm>
          <a:prstGeom prst="flowChartAlternateProcess">
            <a:avLst/>
          </a:prstGeom>
          <a:solidFill>
            <a:schemeClr val="tx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Launch AWS resources </a:t>
            </a:r>
          </a:p>
        </p:txBody>
      </p:sp>
      <p:sp>
        <p:nvSpPr>
          <p:cNvPr id="13" name="Flowchart: Alternate Process 12"/>
          <p:cNvSpPr/>
          <p:nvPr/>
        </p:nvSpPr>
        <p:spPr>
          <a:xfrm>
            <a:off x="1346200" y="4495800"/>
            <a:ext cx="1358900" cy="1219200"/>
          </a:xfrm>
          <a:prstGeom prst="flowChartAlternateProcess">
            <a:avLst/>
          </a:prstGeom>
          <a:solidFill>
            <a:schemeClr val="tx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Configuration of route tables &amp; network gateways</a:t>
            </a:r>
          </a:p>
        </p:txBody>
      </p:sp>
      <p:sp>
        <p:nvSpPr>
          <p:cNvPr id="14" name="Flowchart: Alternate Process 13"/>
          <p:cNvSpPr/>
          <p:nvPr/>
        </p:nvSpPr>
        <p:spPr>
          <a:xfrm>
            <a:off x="6794500" y="4495800"/>
            <a:ext cx="1231900" cy="1270000"/>
          </a:xfrm>
          <a:prstGeom prst="flowChartAlternateProcess">
            <a:avLst/>
          </a:prstGeom>
          <a:solidFill>
            <a:schemeClr val="tx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Creation of subnet masks</a:t>
            </a:r>
          </a:p>
        </p:txBody>
      </p:sp>
      <p:sp>
        <p:nvSpPr>
          <p:cNvPr id="15" name="Flowchart: Alternate Process 14"/>
          <p:cNvSpPr/>
          <p:nvPr/>
        </p:nvSpPr>
        <p:spPr>
          <a:xfrm>
            <a:off x="6718300" y="1955800"/>
            <a:ext cx="1295400" cy="990600"/>
          </a:xfrm>
          <a:prstGeom prst="flowChartAlternateProcess">
            <a:avLst/>
          </a:prstGeom>
          <a:solidFill>
            <a:schemeClr val="tx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Selection of own IP address range</a:t>
            </a:r>
          </a:p>
        </p:txBody>
      </p:sp>
      <p:cxnSp>
        <p:nvCxnSpPr>
          <p:cNvPr id="17" name="Curved Connector 16"/>
          <p:cNvCxnSpPr/>
          <p:nvPr/>
        </p:nvCxnSpPr>
        <p:spPr>
          <a:xfrm rot="10800000" flipV="1">
            <a:off x="5003800" y="2819400"/>
            <a:ext cx="1447800" cy="508000"/>
          </a:xfrm>
          <a:prstGeom prst="curvedConnector3">
            <a:avLst>
              <a:gd name="adj1" fmla="val 50000"/>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0800000">
            <a:off x="2908300" y="2933700"/>
            <a:ext cx="1282700" cy="469900"/>
          </a:xfrm>
          <a:prstGeom prst="curvedConnector3">
            <a:avLst>
              <a:gd name="adj1" fmla="val 50000"/>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0800000">
            <a:off x="5041900" y="4076700"/>
            <a:ext cx="1600200" cy="1257300"/>
          </a:xfrm>
          <a:prstGeom prst="curvedConnector3">
            <a:avLst>
              <a:gd name="adj1" fmla="val 50000"/>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10800000" flipV="1">
            <a:off x="2794000" y="4089400"/>
            <a:ext cx="1397000" cy="1054100"/>
          </a:xfrm>
          <a:prstGeom prst="curvedConnector3">
            <a:avLst>
              <a:gd name="adj1" fmla="val 50000"/>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70C0"/>
                </a:solidFill>
              </a:rPr>
              <a:t>VPC</a:t>
            </a:r>
            <a:endParaRPr lang="en-US" sz="3600" dirty="0">
              <a:solidFill>
                <a:srgbClr val="0070C0"/>
              </a:solidFill>
            </a:endParaRPr>
          </a:p>
        </p:txBody>
      </p:sp>
      <p:pic>
        <p:nvPicPr>
          <p:cNvPr id="643074" name="Picture 2"/>
          <p:cNvPicPr>
            <a:picLocks noGrp="1" noChangeAspect="1" noChangeArrowheads="1"/>
          </p:cNvPicPr>
          <p:nvPr>
            <p:ph sz="quarter" idx="10"/>
          </p:nvPr>
        </p:nvPicPr>
        <p:blipFill>
          <a:blip r:embed="rId2" cstate="print"/>
          <a:srcRect/>
          <a:stretch>
            <a:fillRect/>
          </a:stretch>
        </p:blipFill>
        <p:spPr bwMode="auto">
          <a:xfrm>
            <a:off x="317500" y="1852346"/>
            <a:ext cx="9267825" cy="390260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a:t>
            </a:r>
            <a:endParaRPr lang="en-US" sz="3600" dirty="0">
              <a:solidFill>
                <a:schemeClr val="accent5"/>
              </a:solidFill>
            </a:endParaRPr>
          </a:p>
        </p:txBody>
      </p:sp>
      <p:pic>
        <p:nvPicPr>
          <p:cNvPr id="644098" name="Picture 2"/>
          <p:cNvPicPr>
            <a:picLocks noGrp="1" noChangeAspect="1" noChangeArrowheads="1"/>
          </p:cNvPicPr>
          <p:nvPr>
            <p:ph sz="quarter" idx="10"/>
          </p:nvPr>
        </p:nvPicPr>
        <p:blipFill>
          <a:blip r:embed="rId2" cstate="print"/>
          <a:srcRect/>
          <a:stretch>
            <a:fillRect/>
          </a:stretch>
        </p:blipFill>
        <p:spPr bwMode="auto">
          <a:xfrm>
            <a:off x="1335644" y="1511300"/>
            <a:ext cx="7231537" cy="45847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a:t>
            </a:r>
            <a:endParaRPr lang="en-US" sz="3600" dirty="0">
              <a:solidFill>
                <a:schemeClr val="accent5"/>
              </a:solidFill>
            </a:endParaRPr>
          </a:p>
        </p:txBody>
      </p:sp>
      <p:pic>
        <p:nvPicPr>
          <p:cNvPr id="645122" name="Picture 2"/>
          <p:cNvPicPr>
            <a:picLocks noGrp="1" noChangeAspect="1" noChangeArrowheads="1"/>
          </p:cNvPicPr>
          <p:nvPr>
            <p:ph sz="quarter" idx="10"/>
          </p:nvPr>
        </p:nvPicPr>
        <p:blipFill>
          <a:blip r:embed="rId2" cstate="print"/>
          <a:srcRect/>
          <a:stretch>
            <a:fillRect/>
          </a:stretch>
        </p:blipFill>
        <p:spPr bwMode="auto">
          <a:xfrm>
            <a:off x="535622" y="1601470"/>
            <a:ext cx="8831580" cy="440436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 Security</a:t>
            </a:r>
            <a:endParaRPr lang="en-US" sz="3600" dirty="0">
              <a:solidFill>
                <a:schemeClr val="accent5"/>
              </a:solidFill>
            </a:endParaRPr>
          </a:p>
        </p:txBody>
      </p:sp>
      <p:pic>
        <p:nvPicPr>
          <p:cNvPr id="646146" name="Picture 2"/>
          <p:cNvPicPr>
            <a:picLocks noGrp="1" noChangeAspect="1" noChangeArrowheads="1"/>
          </p:cNvPicPr>
          <p:nvPr>
            <p:ph sz="quarter" idx="10"/>
          </p:nvPr>
        </p:nvPicPr>
        <p:blipFill>
          <a:blip r:embed="rId2" cstate="print"/>
          <a:srcRect/>
          <a:stretch>
            <a:fillRect/>
          </a:stretch>
        </p:blipFill>
        <p:spPr bwMode="auto">
          <a:xfrm>
            <a:off x="317500" y="1568855"/>
            <a:ext cx="9267825" cy="446958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 Security</a:t>
            </a:r>
            <a:endParaRPr lang="en-US" sz="3600" dirty="0">
              <a:solidFill>
                <a:schemeClr val="accent5"/>
              </a:solidFill>
            </a:endParaRPr>
          </a:p>
        </p:txBody>
      </p:sp>
      <p:pic>
        <p:nvPicPr>
          <p:cNvPr id="647170" name="Picture 2"/>
          <p:cNvPicPr>
            <a:picLocks noGrp="1" noChangeAspect="1" noChangeArrowheads="1"/>
          </p:cNvPicPr>
          <p:nvPr>
            <p:ph sz="quarter" idx="10"/>
          </p:nvPr>
        </p:nvPicPr>
        <p:blipFill>
          <a:blip r:embed="rId2" cstate="print"/>
          <a:srcRect/>
          <a:stretch>
            <a:fillRect/>
          </a:stretch>
        </p:blipFill>
        <p:spPr bwMode="auto">
          <a:xfrm>
            <a:off x="317500" y="1955132"/>
            <a:ext cx="9267825" cy="369703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Customize the Network</a:t>
            </a:r>
          </a:p>
        </p:txBody>
      </p:sp>
      <p:sp>
        <p:nvSpPr>
          <p:cNvPr id="8" name="TextBox 7"/>
          <p:cNvSpPr txBox="1"/>
          <p:nvPr/>
        </p:nvSpPr>
        <p:spPr>
          <a:xfrm>
            <a:off x="1130300" y="1485900"/>
            <a:ext cx="7797800" cy="3416320"/>
          </a:xfrm>
          <a:prstGeom prst="rect">
            <a:avLst/>
          </a:prstGeom>
          <a:noFill/>
        </p:spPr>
        <p:txBody>
          <a:bodyPr wrap="square" rtlCol="0">
            <a:spAutoFit/>
          </a:bodyPr>
          <a:lstStyle/>
          <a:p>
            <a:pPr>
              <a:buFont typeface="Wingdings" pitchFamily="2" charset="2"/>
              <a:buChar char="Ø"/>
            </a:pPr>
            <a:r>
              <a:rPr lang="en-US" sz="1800" b="1" dirty="0" smtClean="0">
                <a:solidFill>
                  <a:schemeClr val="tx2">
                    <a:lumMod val="50000"/>
                  </a:schemeClr>
                </a:solidFill>
              </a:rPr>
              <a:t> Create a public facing subnet for your Web servers with internet access </a:t>
            </a: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r>
              <a:rPr lang="en-US" sz="1800" b="1" dirty="0" smtClean="0">
                <a:solidFill>
                  <a:schemeClr val="tx2">
                    <a:lumMod val="50000"/>
                  </a:schemeClr>
                </a:solidFill>
              </a:rPr>
              <a:t> Place backend systems such as database or application servers in a private facing subnet with no internet access</a:t>
            </a: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endParaRPr lang="en-US" sz="1800" b="1" dirty="0" smtClean="0">
              <a:solidFill>
                <a:schemeClr val="tx2">
                  <a:lumMod val="50000"/>
                </a:schemeClr>
              </a:solidFill>
            </a:endParaRPr>
          </a:p>
          <a:p>
            <a:pPr>
              <a:buFont typeface="Wingdings" pitchFamily="2" charset="2"/>
              <a:buChar char="Ø"/>
            </a:pPr>
            <a:r>
              <a:rPr lang="en-US" sz="1800" b="1" dirty="0" smtClean="0">
                <a:solidFill>
                  <a:schemeClr val="tx2">
                    <a:lumMod val="50000"/>
                  </a:schemeClr>
                </a:solidFill>
              </a:rPr>
              <a:t> Leverage multiple layers of security ,including security groups and network access control lists </a:t>
            </a: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 Diagram</a:t>
            </a:r>
            <a:endParaRPr lang="en-US" sz="3600" dirty="0">
              <a:solidFill>
                <a:schemeClr val="accent5"/>
              </a:solidFill>
            </a:endParaRPr>
          </a:p>
        </p:txBody>
      </p:sp>
      <p:pic>
        <p:nvPicPr>
          <p:cNvPr id="642050" name="Picture 2"/>
          <p:cNvPicPr>
            <a:picLocks noGrp="1" noChangeAspect="1" noChangeArrowheads="1"/>
          </p:cNvPicPr>
          <p:nvPr>
            <p:ph sz="quarter" idx="10"/>
          </p:nvPr>
        </p:nvPicPr>
        <p:blipFill>
          <a:blip r:embed="rId2" cstate="print"/>
          <a:srcRect/>
          <a:stretch>
            <a:fillRect/>
          </a:stretch>
        </p:blipFill>
        <p:spPr bwMode="auto">
          <a:xfrm>
            <a:off x="317500" y="1691372"/>
            <a:ext cx="9267825" cy="422455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a:t>
            </a:r>
            <a:r>
              <a:rPr lang="en-US" dirty="0" smtClean="0">
                <a:solidFill>
                  <a:schemeClr val="accent5"/>
                </a:solidFill>
              </a:rPr>
              <a:t> </a:t>
            </a:r>
            <a:endParaRPr lang="en-US" dirty="0">
              <a:solidFill>
                <a:schemeClr val="accent5"/>
              </a:solidFill>
            </a:endParaRPr>
          </a:p>
        </p:txBody>
      </p:sp>
      <p:pic>
        <p:nvPicPr>
          <p:cNvPr id="641025" name="Picture 1"/>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450850" y="2581275"/>
            <a:ext cx="9004300"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What can you do with a VPC ?   </a:t>
            </a:r>
            <a:endParaRPr lang="en-US" sz="3600" dirty="0">
              <a:solidFill>
                <a:schemeClr val="accent5"/>
              </a:solidFill>
            </a:endParaRPr>
          </a:p>
        </p:txBody>
      </p:sp>
      <p:pic>
        <p:nvPicPr>
          <p:cNvPr id="640001" name="Picture 1"/>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415925" y="1971675"/>
            <a:ext cx="9074150" cy="291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Default VPC Vs Custom VPC </a:t>
            </a:r>
            <a:endParaRPr lang="en-US" sz="3600" dirty="0">
              <a:solidFill>
                <a:schemeClr val="accent5"/>
              </a:solidFill>
            </a:endParaRPr>
          </a:p>
        </p:txBody>
      </p:sp>
      <p:pic>
        <p:nvPicPr>
          <p:cNvPr id="638977" name="Picture 1"/>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282575" y="2254250"/>
            <a:ext cx="9340850" cy="234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 Peering </a:t>
            </a:r>
          </a:p>
        </p:txBody>
      </p:sp>
      <p:pic>
        <p:nvPicPr>
          <p:cNvPr id="637953" name="Picture 1"/>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34925" y="2032000"/>
            <a:ext cx="9836150" cy="27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VPC Transitive Peering </a:t>
            </a:r>
          </a:p>
        </p:txBody>
      </p:sp>
      <p:pic>
        <p:nvPicPr>
          <p:cNvPr id="636930" name="Picture 2"/>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1819165" y="1859661"/>
            <a:ext cx="5648435" cy="3525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4093428"/>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VPC</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Customizing the Network</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VPC – what can you do with ?</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Default VPC vs Custom VPC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VPC Peering</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VPC Transitive Peering </a:t>
            </a: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342900" y="1723460"/>
            <a:ext cx="4385466" cy="3115240"/>
            <a:chOff x="737486" y="1970456"/>
            <a:chExt cx="4385466" cy="3115240"/>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VPC</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Customizing VPC network</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Default VPC vs Custom VPC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VPC Peering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3" name="Rectangle 12"/>
            <p:cNvSpPr/>
            <p:nvPr/>
          </p:nvSpPr>
          <p:spPr>
            <a:xfrm>
              <a:off x="741186" y="45163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VPC  Transitive Peering  </a:t>
              </a:r>
            </a:p>
          </p:txBody>
        </p:sp>
        <p:sp>
          <p:nvSpPr>
            <p:cNvPr id="15" name="Rectangle 14"/>
            <p:cNvSpPr/>
            <p:nvPr/>
          </p:nvSpPr>
          <p:spPr>
            <a:xfrm>
              <a:off x="737486" y="4501496"/>
              <a:ext cx="622300" cy="584200"/>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VPC</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VPC</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Customize the Network</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VPC network</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default VPC vs Custom VPC</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VPC Peering &amp; transitive Peering</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5848</TotalTime>
  <Words>809</Words>
  <Application>Microsoft Office PowerPoint</Application>
  <PresentationFormat>A4 Paper (210x297 mm)</PresentationFormat>
  <Paragraphs>154</Paragraphs>
  <Slides>24</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24</vt:i4>
      </vt:variant>
    </vt:vector>
  </HeadingPairs>
  <TitlesOfParts>
    <vt:vector size="56"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–Virtual Private Cloud</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VPC</vt:lpstr>
      <vt:lpstr>VPC</vt:lpstr>
      <vt:lpstr>VPC</vt:lpstr>
      <vt:lpstr>VPC Security</vt:lpstr>
      <vt:lpstr>VPC Security</vt:lpstr>
      <vt:lpstr>Slide 16</vt:lpstr>
      <vt:lpstr>VPC Diagram</vt:lpstr>
      <vt:lpstr>VPC </vt:lpstr>
      <vt:lpstr>What can you do with a VPC ?   </vt:lpstr>
      <vt:lpstr>Default VPC Vs Custom VPC </vt:lpstr>
      <vt:lpstr>VPC Peering </vt:lpstr>
      <vt:lpstr>VPC Transitive Peering </vt:lpstr>
      <vt:lpstr>Slide 23</vt:lpstr>
      <vt:lpstr>Slide 24</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267</cp:revision>
  <dcterms:created xsi:type="dcterms:W3CDTF">2015-03-06T11:43:58Z</dcterms:created>
  <dcterms:modified xsi:type="dcterms:W3CDTF">2016-11-11T01:12:45Z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